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Arial Black"/>
      <p:regular r:id="rId18"/>
    </p:embeddedFont>
    <p:embeddedFont>
      <p:font typeface="Source Sans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11" Type="http://schemas.openxmlformats.org/officeDocument/2006/relationships/slide" Target="slides/slide7.xml"/><Relationship Id="rId22" Type="http://schemas.openxmlformats.org/officeDocument/2006/relationships/font" Target="fonts/SourceSansPro-boldItalic.fntdata"/><Relationship Id="rId10" Type="http://schemas.openxmlformats.org/officeDocument/2006/relationships/slide" Target="slides/slide6.xml"/><Relationship Id="rId21" Type="http://schemas.openxmlformats.org/officeDocument/2006/relationships/font" Target="fonts/SourceSansPr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SansPro-regular.fntdata"/><Relationship Id="rId6" Type="http://schemas.openxmlformats.org/officeDocument/2006/relationships/slide" Target="slides/slide2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With Title Toolbox we’re getting away from the spreadsheet model and we’ve made it interactive and live.</a:t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12188825" cy="19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0" y="5102225"/>
            <a:ext cx="12188825" cy="1755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295400" y="2286000"/>
            <a:ext cx="9601200" cy="15179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295400" y="3959352"/>
            <a:ext cx="9601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4032251" y="-788987"/>
            <a:ext cx="4127500" cy="9509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7090569" y="1908969"/>
            <a:ext cx="5897562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1756569" y="-643731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274638"/>
            <a:ext cx="12192000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1295400" y="2130552"/>
            <a:ext cx="9601200" cy="2359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295400" y="4572000"/>
            <a:ext cx="96012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D2D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341120" y="1901952"/>
            <a:ext cx="457200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278880" y="1901952"/>
            <a:ext cx="457200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34112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34112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988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9719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956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627888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627888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988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9719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956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12188825" cy="27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758952"/>
            <a:ext cx="6629400" cy="5330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An empty placeholder to add an image. Click on the placeholder and select the image that you wish to add" id="69" name="Shape 69"/>
          <p:cNvSpPr/>
          <p:nvPr>
            <p:ph idx="2" type="pic"/>
          </p:nvPr>
        </p:nvSpPr>
        <p:spPr>
          <a:xfrm>
            <a:off x="301752" y="502920"/>
            <a:ext cx="6702552" cy="5843016"/>
          </a:xfrm>
          <a:prstGeom prst="rect">
            <a:avLst/>
          </a:prstGeom>
          <a:solidFill>
            <a:srgbClr val="ABE2E4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6226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583363"/>
            <a:ext cx="12188825" cy="274637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003300" y="2301875"/>
            <a:ext cx="101853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Arial Black"/>
                <a:ea typeface="Arial Black"/>
                <a:cs typeface="Arial Black"/>
                <a:sym typeface="Arial Black"/>
              </a:rPr>
              <a:t>What is Title Toolbox?</a:t>
            </a:r>
            <a:endParaRPr sz="600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484188"/>
            <a:ext cx="4838700" cy="11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0" y="4821238"/>
            <a:ext cx="12192000" cy="277812"/>
          </a:xfrm>
          <a:prstGeom prst="rect">
            <a:avLst/>
          </a:prstGeom>
          <a:solidFill>
            <a:srgbClr val="00A1C9"/>
          </a:solidFill>
          <a:ln cap="flat" cmpd="sng" w="12700">
            <a:solidFill>
              <a:srgbClr val="2A7F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4425" y="5388775"/>
            <a:ext cx="1311300" cy="13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289950" y="5406050"/>
            <a:ext cx="2126100" cy="1149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[brand image]</a:t>
            </a:r>
            <a:endParaRPr sz="2500"/>
          </a:p>
        </p:txBody>
      </p:sp>
      <p:sp>
        <p:nvSpPr>
          <p:cNvPr id="95" name="Shape 95"/>
          <p:cNvSpPr txBox="1"/>
          <p:nvPr/>
        </p:nvSpPr>
        <p:spPr>
          <a:xfrm>
            <a:off x="2673725" y="5406050"/>
            <a:ext cx="7285500" cy="1149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[contact info]</a:t>
            </a:r>
            <a:endParaRPr sz="2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/>
              <a:t>(You can insert contact info on the bottom of the last slide as well)</a:t>
            </a:r>
            <a:endParaRPr i="1" sz="1900"/>
          </a:p>
        </p:txBody>
      </p: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3646" y="3260975"/>
            <a:ext cx="1604604" cy="1249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A86E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438375" y="522250"/>
            <a:ext cx="10683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Exporting      </a:t>
            </a:r>
            <a:r>
              <a:rPr b="1" lang="en-US" sz="3200">
                <a:solidFill>
                  <a:schemeClr val="lt1"/>
                </a:solidFill>
              </a:rPr>
              <a:t>Ten useful </a:t>
            </a:r>
            <a:r>
              <a:rPr b="1" i="1" lang="en-US" sz="3200">
                <a:solidFill>
                  <a:schemeClr val="lt1"/>
                </a:solidFill>
              </a:rPr>
              <a:t>exporting options</a:t>
            </a:r>
            <a:endParaRPr b="1" i="1" sz="2800"/>
          </a:p>
        </p:txBody>
      </p:sp>
      <p:pic>
        <p:nvPicPr>
          <p:cNvPr descr="screenshot_export_options.jpg"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8600" y="1593250"/>
            <a:ext cx="1891122" cy="441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ttb_dash_w_exporting_menu.jpg"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25" y="1860775"/>
            <a:ext cx="8013525" cy="4274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hape 208"/>
          <p:cNvCxnSpPr/>
          <p:nvPr/>
        </p:nvCxnSpPr>
        <p:spPr>
          <a:xfrm flipH="1" rot="10800000">
            <a:off x="3925875" y="3377675"/>
            <a:ext cx="5154000" cy="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Shape 209"/>
          <p:cNvCxnSpPr/>
          <p:nvPr/>
        </p:nvCxnSpPr>
        <p:spPr>
          <a:xfrm>
            <a:off x="3849675" y="1303950"/>
            <a:ext cx="8185800" cy="13200"/>
          </a:xfrm>
          <a:prstGeom prst="straightConnector1">
            <a:avLst/>
          </a:prstGeom>
          <a:noFill/>
          <a:ln cap="flat" cmpd="sng" w="28575">
            <a:solidFill>
              <a:srgbClr val="00A1C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399850" y="522250"/>
            <a:ext cx="10722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Cloud Admin API   </a:t>
            </a:r>
            <a:r>
              <a:rPr b="1" lang="en-US" sz="3200">
                <a:solidFill>
                  <a:schemeClr val="lt1"/>
                </a:solidFill>
              </a:rPr>
              <a:t>   </a:t>
            </a:r>
            <a:r>
              <a:rPr b="1" lang="en-US" sz="2800">
                <a:solidFill>
                  <a:schemeClr val="lt1"/>
                </a:solidFill>
              </a:rPr>
              <a:t>The </a:t>
            </a:r>
            <a:r>
              <a:rPr b="1" i="1" lang="en-US" sz="2800">
                <a:solidFill>
                  <a:schemeClr val="lt1"/>
                </a:solidFill>
              </a:rPr>
              <a:t>Corefact-Title</a:t>
            </a:r>
            <a:r>
              <a:rPr b="1" lang="en-US" sz="2800">
                <a:solidFill>
                  <a:schemeClr val="lt1"/>
                </a:solidFill>
              </a:rPr>
              <a:t> Toolbox Connection</a:t>
            </a:r>
            <a:endParaRPr b="1" sz="2800"/>
          </a:p>
        </p:txBody>
      </p:sp>
      <p:pic>
        <p:nvPicPr>
          <p:cNvPr descr="screenshot_ttb_dash.JPG"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25" y="1791000"/>
            <a:ext cx="7364076" cy="3931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Shape 217"/>
          <p:cNvCxnSpPr/>
          <p:nvPr/>
        </p:nvCxnSpPr>
        <p:spPr>
          <a:xfrm>
            <a:off x="5252900" y="1303950"/>
            <a:ext cx="6717300" cy="13200"/>
          </a:xfrm>
          <a:prstGeom prst="straightConnector1">
            <a:avLst/>
          </a:prstGeom>
          <a:noFill/>
          <a:ln cap="flat" cmpd="sng" w="28575">
            <a:solidFill>
              <a:srgbClr val="00A1C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screenshot_cloud_admin_api.JPG" id="218" name="Shape 218"/>
          <p:cNvPicPr preferRelativeResize="0"/>
          <p:nvPr/>
        </p:nvPicPr>
        <p:blipFill rotWithShape="1">
          <a:blip r:embed="rId4">
            <a:alphaModFix/>
          </a:blip>
          <a:srcRect b="0" l="3089" r="2995" t="0"/>
          <a:stretch/>
        </p:blipFill>
        <p:spPr>
          <a:xfrm>
            <a:off x="930700" y="3490550"/>
            <a:ext cx="8223900" cy="243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Shape 219"/>
          <p:cNvCxnSpPr/>
          <p:nvPr/>
        </p:nvCxnSpPr>
        <p:spPr>
          <a:xfrm>
            <a:off x="1797499" y="2119150"/>
            <a:ext cx="1997100" cy="206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Shape 220"/>
          <p:cNvSpPr/>
          <p:nvPr/>
        </p:nvSpPr>
        <p:spPr>
          <a:xfrm>
            <a:off x="3194700" y="4205500"/>
            <a:ext cx="3729300" cy="228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_cloud_admin_api.JPG" id="221" name="Shape 221"/>
          <p:cNvPicPr preferRelativeResize="0"/>
          <p:nvPr/>
        </p:nvPicPr>
        <p:blipFill rotWithShape="1">
          <a:blip r:embed="rId5">
            <a:alphaModFix/>
          </a:blip>
          <a:srcRect b="8009" l="7502" r="7434" t="13926"/>
          <a:stretch/>
        </p:blipFill>
        <p:spPr>
          <a:xfrm>
            <a:off x="1456849" y="1582375"/>
            <a:ext cx="681300" cy="61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 rot="10800000">
            <a:off x="1958800" y="1791100"/>
            <a:ext cx="8225100" cy="151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Shape 223"/>
          <p:cNvSpPr/>
          <p:nvPr/>
        </p:nvSpPr>
        <p:spPr>
          <a:xfrm>
            <a:off x="588825" y="4757400"/>
            <a:ext cx="1695300" cy="836700"/>
          </a:xfrm>
          <a:prstGeom prst="star32">
            <a:avLst>
              <a:gd fmla="val 37500" name="adj"/>
            </a:avLst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1763200" y="6039350"/>
            <a:ext cx="671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3F3F3"/>
                </a:solidFill>
              </a:rPr>
              <a:t>DOWNLOAD, UPDATE and SYNC with 3rd Party API’s</a:t>
            </a:r>
            <a:endParaRPr b="1" sz="2000">
              <a:solidFill>
                <a:srgbClr val="F3F3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7806300" y="1515450"/>
            <a:ext cx="43857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✅ Property profiles &amp; reports</a:t>
            </a:r>
            <a:endParaRPr sz="2000">
              <a:solidFill>
                <a:srgbClr val="FFFFFF"/>
              </a:solidFill>
            </a:endParaRPr>
          </a:p>
          <a:p>
            <a:pPr indent="0" lvl="0" marL="0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✅ Current Tax Bills</a:t>
            </a:r>
            <a:r>
              <a:rPr i="1" lang="en-US" sz="2000">
                <a:solidFill>
                  <a:schemeClr val="lt1"/>
                </a:solidFill>
              </a:rPr>
              <a:t> (where available)</a:t>
            </a:r>
            <a:endParaRPr i="1" sz="2000">
              <a:solidFill>
                <a:schemeClr val="lt1"/>
              </a:solidFill>
            </a:endParaRPr>
          </a:p>
          <a:p>
            <a:pPr indent="0" lvl="0" marL="0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✅ Comparables</a:t>
            </a:r>
            <a:endParaRPr sz="2000">
              <a:solidFill>
                <a:schemeClr val="lt1"/>
              </a:solidFill>
            </a:endParaRPr>
          </a:p>
          <a:p>
            <a:pPr indent="0" lvl="0" marL="0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✅ Net Sheet Tool</a:t>
            </a:r>
            <a:endParaRPr sz="2000">
              <a:solidFill>
                <a:schemeClr val="lt1"/>
              </a:solidFill>
            </a:endParaRPr>
          </a:p>
          <a:p>
            <a:pPr indent="0" lvl="0" marL="0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✅ Nearby Neighbors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1412700" y="522250"/>
            <a:ext cx="10709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Property Search   </a:t>
            </a:r>
            <a:r>
              <a:rPr b="1" lang="en-US" sz="3200">
                <a:solidFill>
                  <a:schemeClr val="lt1"/>
                </a:solidFill>
              </a:rPr>
              <a:t>   </a:t>
            </a:r>
            <a:r>
              <a:rPr b="1" lang="en-US" sz="2800">
                <a:solidFill>
                  <a:schemeClr val="lt1"/>
                </a:solidFill>
              </a:rPr>
              <a:t>Comprehensive Reports &amp; Useful Tools</a:t>
            </a:r>
            <a:r>
              <a:rPr b="1" lang="en-US" sz="3200">
                <a:solidFill>
                  <a:schemeClr val="lt1"/>
                </a:solidFill>
              </a:rPr>
              <a:t>   </a:t>
            </a:r>
            <a:endParaRPr sz="2800" u="sng"/>
          </a:p>
        </p:txBody>
      </p:sp>
      <p:pic>
        <p:nvPicPr>
          <p:cNvPr descr="screenshot_order_a_report.jpg"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1450"/>
            <a:ext cx="7438873" cy="3563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report_options.jpg" id="233" name="Shape 233"/>
          <p:cNvPicPr preferRelativeResize="0"/>
          <p:nvPr/>
        </p:nvPicPr>
        <p:blipFill rotWithShape="1">
          <a:blip r:embed="rId4">
            <a:alphaModFix/>
          </a:blip>
          <a:srcRect b="0" l="0" r="0" t="4671"/>
          <a:stretch/>
        </p:blipFill>
        <p:spPr>
          <a:xfrm>
            <a:off x="317350" y="4590375"/>
            <a:ext cx="4288200" cy="1668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property_options.jpg"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400" y="3583775"/>
            <a:ext cx="2175525" cy="229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b_icon_briefcase.jpg" id="235" name="Shape 2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76275" y="5250374"/>
            <a:ext cx="1370600" cy="11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2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1341425" y="522828"/>
            <a:ext cx="1055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Toolbox delivers the most comprehensive property data in the U.S. to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Real Estate Agents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along with needed research analytics all from </a:t>
            </a: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source.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-157163" y="719138"/>
            <a:ext cx="1492251" cy="287337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146425" y="1710375"/>
            <a:ext cx="1055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lt1"/>
                </a:solidFill>
              </a:rPr>
              <a:t>And Title Toolbox will keep coming back with patent-pending technology, routine property updates, and convenience found nowhere else.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5433692"/>
            <a:ext cx="12192000" cy="1149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6942"/>
          <a:stretch/>
        </p:blipFill>
        <p:spPr>
          <a:xfrm>
            <a:off x="307875" y="5509975"/>
            <a:ext cx="4838700" cy="10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1539275" y="2973525"/>
            <a:ext cx="91944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800">
                <a:solidFill>
                  <a:schemeClr val="lt1"/>
                </a:solidFill>
              </a:rPr>
              <a:t>Your Title Toolbox account is being provided to you for </a:t>
            </a:r>
            <a:r>
              <a:rPr lang="en-US" sz="2800" u="sng">
                <a:solidFill>
                  <a:schemeClr val="lt1"/>
                </a:solidFill>
              </a:rPr>
              <a:t>FREE</a:t>
            </a:r>
            <a:r>
              <a:rPr lang="en-US" sz="2800">
                <a:solidFill>
                  <a:schemeClr val="lt1"/>
                </a:solidFill>
              </a:rPr>
              <a:t> by your Title Rep.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tb_icon_briefcase.jpg"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1225" y="4073878"/>
            <a:ext cx="1492275" cy="124924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760400" y="4392013"/>
            <a:ext cx="86712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you looked inside of your Title Toolbox yet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509450" y="313850"/>
            <a:ext cx="91731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Title Toolbox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is a cutting-edge property data system that provides Real Estate Agents with powerful data analytic tools </a:t>
            </a:r>
            <a:r>
              <a:rPr b="1" lang="en-US" sz="2400" u="sng">
                <a:latin typeface="Arial"/>
                <a:ea typeface="Arial"/>
                <a:cs typeface="Arial"/>
                <a:sym typeface="Arial"/>
              </a:rPr>
              <a:t>never before seen by the industry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62250" y="2434600"/>
            <a:ext cx="10867500" cy="891900"/>
          </a:xfrm>
          <a:prstGeom prst="rect">
            <a:avLst/>
          </a:prstGeom>
          <a:noFill/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730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more than ever real estate professionals need</a:t>
            </a:r>
            <a:r>
              <a:rPr lang="en-US" sz="2400"/>
              <a:t> the </a:t>
            </a:r>
            <a:r>
              <a:rPr b="1" lang="en-US" sz="2400" u="sng"/>
              <a:t>most up-to-date i</a:t>
            </a:r>
            <a:r>
              <a:rPr b="1" i="0" lang="en-US" sz="2400" u="sng" cap="none" strike="noStrike">
                <a:solidFill>
                  <a:schemeClr val="lt1"/>
                </a:solidFill>
              </a:rPr>
              <a:t>nformation</a:t>
            </a:r>
            <a:endParaRPr b="1" sz="2400"/>
          </a:p>
          <a:p>
            <a:pPr indent="-234950" lvl="0" marL="2730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</a:rPr>
              <a:t>and </a:t>
            </a:r>
            <a:r>
              <a:rPr b="1" i="0" lang="en-US" sz="2400" u="sng" cap="none" strike="noStrike">
                <a:solidFill>
                  <a:schemeClr val="lt1"/>
                </a:solidFill>
              </a:rPr>
              <a:t>expert insight</a:t>
            </a:r>
            <a:r>
              <a:rPr lang="en-US" sz="2400"/>
              <a:t> to succeed in their markets.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1509450" y="3764225"/>
            <a:ext cx="9173100" cy="17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 Black"/>
                <a:ea typeface="Arial Black"/>
                <a:cs typeface="Arial Black"/>
                <a:sym typeface="Arial Black"/>
              </a:rPr>
              <a:t>Title Toolbox provides Real Estate Agents with these </a:t>
            </a:r>
            <a:r>
              <a:rPr lang="en-US" sz="3000" u="sng">
                <a:latin typeface="Arial Black"/>
                <a:ea typeface="Arial Black"/>
                <a:cs typeface="Arial Black"/>
                <a:sym typeface="Arial Black"/>
              </a:rPr>
              <a:t>powerful tools and </a:t>
            </a:r>
            <a:endParaRPr sz="3000" u="sng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latin typeface="Arial Black"/>
                <a:ea typeface="Arial Black"/>
                <a:cs typeface="Arial Black"/>
                <a:sym typeface="Arial Black"/>
              </a:rPr>
              <a:t>meaningful analytics.</a:t>
            </a:r>
            <a:endParaRPr i="0" sz="3000" u="sng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ttb_icon_briefcase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0900" y="4927109"/>
            <a:ext cx="1492200" cy="124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_dynamic_stats.JP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050" y="1451014"/>
            <a:ext cx="8427901" cy="405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type="title"/>
          </p:nvPr>
        </p:nvSpPr>
        <p:spPr>
          <a:xfrm>
            <a:off x="1391487" y="507939"/>
            <a:ext cx="105543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FARMING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Know the </a:t>
            </a:r>
            <a:r>
              <a:rPr b="1" lang="en-US" sz="3000" u="sng">
                <a:latin typeface="Arial"/>
                <a:ea typeface="Arial"/>
                <a:cs typeface="Arial"/>
                <a:sym typeface="Arial"/>
              </a:rPr>
              <a:t>turnover rate</a:t>
            </a: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 of your farms</a:t>
            </a:r>
            <a:endParaRPr b="1" i="0" sz="3000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39000" y="5618850"/>
            <a:ext cx="115140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/>
              <a:t>Using </a:t>
            </a:r>
            <a:r>
              <a:rPr lang="en-US"/>
              <a:t>Title Toolbox’s </a:t>
            </a:r>
            <a:r>
              <a:rPr b="1" lang="en-US" u="sng"/>
              <a:t>Farming</a:t>
            </a:r>
            <a:r>
              <a:rPr b="1" lang="en-US"/>
              <a:t> </a:t>
            </a:r>
            <a:r>
              <a:rPr lang="en-US"/>
              <a:t>module you can now see the turnover rate of any set of properties you choose.</a:t>
            </a:r>
            <a:endParaRPr b="0" i="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796000" y="6034650"/>
            <a:ext cx="66000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/>
              <a:t>Now you can know the turnover rate of your farms! </a:t>
            </a:r>
            <a:endParaRPr b="0" i="0" sz="2400" u="sng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>
                <a:solidFill>
                  <a:srgbClr val="ABE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558075" y="4673375"/>
            <a:ext cx="1770900" cy="8349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391487" y="507939"/>
            <a:ext cx="105543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STATISTICS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Know </a:t>
            </a:r>
            <a:r>
              <a:rPr b="1" lang="en-US" sz="3000" u="sng"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 to farm</a:t>
            </a:r>
            <a:endParaRPr b="1" sz="3000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266525" y="5773700"/>
            <a:ext cx="1171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/>
              <a:t>Using</a:t>
            </a:r>
            <a:r>
              <a:rPr lang="en-US"/>
              <a:t> Title Toolbox’s </a:t>
            </a:r>
            <a:r>
              <a:rPr b="1" lang="en-US" u="sng"/>
              <a:t>Statistics</a:t>
            </a:r>
            <a:r>
              <a:rPr lang="en-US"/>
              <a:t> module you can evaluate area turnover rates and know precisely </a:t>
            </a:r>
            <a:r>
              <a:rPr lang="en-US" u="sng"/>
              <a:t>where</a:t>
            </a:r>
            <a:r>
              <a:rPr lang="en-US"/>
              <a:t> to farm.</a:t>
            </a:r>
            <a:endParaRPr b="0" i="0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619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BE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shot_statistics_search_results.jp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600" y="1370150"/>
            <a:ext cx="8073555" cy="4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2653100" y="4227450"/>
            <a:ext cx="613200" cy="1339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920450" y="3429000"/>
            <a:ext cx="5166300" cy="529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1251875" y="5468350"/>
            <a:ext cx="105384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00A1C9"/>
                </a:solidFill>
                <a:latin typeface="Calibri"/>
                <a:ea typeface="Calibri"/>
                <a:cs typeface="Calibri"/>
                <a:sym typeface="Calibri"/>
              </a:rPr>
              <a:t>This requires </a:t>
            </a:r>
            <a:r>
              <a:rPr b="1" i="0" lang="en-US" sz="2200" u="sng" cap="none" strike="noStrike">
                <a:solidFill>
                  <a:srgbClr val="00A1C9"/>
                </a:solidFill>
              </a:rPr>
              <a:t>you</a:t>
            </a:r>
            <a:r>
              <a:rPr b="0" i="0" lang="en-US" sz="2200" u="none" cap="none" strike="noStrike">
                <a:solidFill>
                  <a:srgbClr val="00A1C9"/>
                </a:solidFill>
                <a:latin typeface="Calibri"/>
                <a:ea typeface="Calibri"/>
                <a:cs typeface="Calibri"/>
                <a:sym typeface="Calibri"/>
              </a:rPr>
              <a:t> to have to individually look up each property by manually typing</a:t>
            </a:r>
            <a:endParaRPr sz="2200">
              <a:solidFill>
                <a:srgbClr val="00A1C9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00A1C9"/>
                </a:solidFill>
                <a:latin typeface="Calibri"/>
                <a:ea typeface="Calibri"/>
                <a:cs typeface="Calibri"/>
                <a:sym typeface="Calibri"/>
              </a:rPr>
              <a:t>addresses into various websites – which </a:t>
            </a:r>
            <a:r>
              <a:rPr lang="en-US" sz="2200">
                <a:solidFill>
                  <a:srgbClr val="00A1C9"/>
                </a:solidFill>
              </a:rPr>
              <a:t>is</a:t>
            </a:r>
            <a:r>
              <a:rPr b="0" i="0" lang="en-US" sz="2200" u="none" cap="none" strike="noStrike">
                <a:solidFill>
                  <a:srgbClr val="00A1C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rgbClr val="00A1C9"/>
                </a:solidFill>
              </a:rPr>
              <a:t>frustrating and time-consuming.</a:t>
            </a:r>
            <a:r>
              <a:rPr lang="en-US" sz="2100">
                <a:solidFill>
                  <a:srgbClr val="00A1C9"/>
                </a:solidFill>
              </a:rPr>
              <a:t> </a:t>
            </a:r>
            <a:endParaRPr b="0" i="0" sz="2100" u="none" cap="none" strike="noStrike">
              <a:solidFill>
                <a:srgbClr val="00A1C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-157163" y="719138"/>
            <a:ext cx="1492251" cy="287337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shot_spreadsheet.JP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00" y="1699263"/>
            <a:ext cx="6856453" cy="345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8108898" y="2891800"/>
            <a:ext cx="40830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</a:rPr>
              <a:t>Sales comparables</a:t>
            </a:r>
            <a:endParaRPr sz="1700">
              <a:solidFill>
                <a:srgbClr val="CC0000"/>
              </a:solidFill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7743675" y="1483775"/>
            <a:ext cx="42882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Traditionally farms and data have been delivered to you </a:t>
            </a:r>
            <a:r>
              <a:rPr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preadsheet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s.  </a:t>
            </a:r>
            <a:endParaRPr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438375" y="522250"/>
            <a:ext cx="105384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Data Delivery</a:t>
            </a:r>
            <a:r>
              <a:rPr b="1" lang="en-US" sz="3200">
                <a:solidFill>
                  <a:schemeClr val="lt1"/>
                </a:solidFill>
              </a:rPr>
              <a:t>           t</a:t>
            </a:r>
            <a:r>
              <a:rPr b="1" lang="en-US" sz="3000">
                <a:solidFill>
                  <a:schemeClr val="lt1"/>
                </a:solidFill>
              </a:rPr>
              <a:t>he traditional method is outdated</a:t>
            </a:r>
            <a:endParaRPr b="1" sz="3000"/>
          </a:p>
        </p:txBody>
      </p:sp>
      <p:sp>
        <p:nvSpPr>
          <p:cNvPr id="136" name="Shape 136"/>
          <p:cNvSpPr/>
          <p:nvPr/>
        </p:nvSpPr>
        <p:spPr>
          <a:xfrm>
            <a:off x="7822100" y="2938300"/>
            <a:ext cx="286800" cy="2874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822100" y="3400850"/>
            <a:ext cx="286800" cy="2874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822100" y="4778450"/>
            <a:ext cx="286800" cy="2874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822100" y="3856600"/>
            <a:ext cx="286800" cy="2874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7822100" y="4317525"/>
            <a:ext cx="286800" cy="2874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8110837" y="3333450"/>
            <a:ext cx="4080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CC0000"/>
                </a:solidFill>
              </a:rPr>
              <a:t>Mapping of properties</a:t>
            </a:r>
            <a:endParaRPr sz="1700">
              <a:solidFill>
                <a:srgbClr val="CC0000"/>
              </a:solidFill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8108800" y="3790650"/>
            <a:ext cx="4080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</a:rPr>
              <a:t>Property profiles and additional reports</a:t>
            </a:r>
            <a:endParaRPr sz="1700">
              <a:solidFill>
                <a:srgbClr val="CC0000"/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8108898" y="4247850"/>
            <a:ext cx="4080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</a:rPr>
              <a:t>Automatically refreshed data</a:t>
            </a:r>
            <a:endParaRPr sz="1700">
              <a:solidFill>
                <a:srgbClr val="CC0000"/>
              </a:solidFill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8108898" y="4688550"/>
            <a:ext cx="40830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</a:rPr>
              <a:t>Interactive tools</a:t>
            </a:r>
            <a:endParaRPr sz="1700">
              <a:solidFill>
                <a:srgbClr val="CC0000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008675" y="2588300"/>
            <a:ext cx="2060100" cy="19125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7915025" y="2257875"/>
            <a:ext cx="4083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800">
                <a:solidFill>
                  <a:srgbClr val="B7B7B7"/>
                </a:solidFill>
              </a:rPr>
              <a:t>What is </a:t>
            </a:r>
            <a:r>
              <a:rPr lang="en-US" sz="1800" u="sng">
                <a:solidFill>
                  <a:srgbClr val="FF0000"/>
                </a:solidFill>
              </a:rPr>
              <a:t>NOT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B7B7B7"/>
                </a:solidFill>
              </a:rPr>
              <a:t>in those spreadsheets..?</a:t>
            </a:r>
            <a:endParaRPr/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3110775" y="5628950"/>
            <a:ext cx="87267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00">
                <a:solidFill>
                  <a:srgbClr val="00A1C9"/>
                </a:solidFill>
              </a:rPr>
              <a:t>Having this access to additional data and tools from Title Toolbox allows for more productivity, better efficiency and reduced cost of doing business.</a:t>
            </a:r>
            <a:endParaRPr b="0" i="0" sz="2200" u="none" cap="none" strike="noStrike">
              <a:solidFill>
                <a:srgbClr val="00A1C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x="7591275" y="1593052"/>
            <a:ext cx="42882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Title Toolbox provides you with the additional data and tools you simply </a:t>
            </a: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cannot get out of a spreadsheet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 </a:t>
            </a:r>
            <a:endParaRPr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387000" y="522250"/>
            <a:ext cx="107349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Data Delivery   </a:t>
            </a:r>
            <a:r>
              <a:rPr b="1" lang="en-US" sz="2400">
                <a:solidFill>
                  <a:schemeClr val="lt1"/>
                </a:solidFill>
              </a:rPr>
              <a:t>Title Toolbox delivers </a:t>
            </a:r>
            <a:r>
              <a:rPr b="1" lang="en-US" sz="2400" u="sng">
                <a:solidFill>
                  <a:schemeClr val="lt1"/>
                </a:solidFill>
              </a:rPr>
              <a:t>LIVE data</a:t>
            </a:r>
            <a:r>
              <a:rPr b="1" lang="en-US" sz="2400">
                <a:solidFill>
                  <a:schemeClr val="lt1"/>
                </a:solidFill>
              </a:rPr>
              <a:t> and </a:t>
            </a:r>
            <a:r>
              <a:rPr b="1" lang="en-US" sz="2400" u="sng">
                <a:solidFill>
                  <a:schemeClr val="lt1"/>
                </a:solidFill>
              </a:rPr>
              <a:t>interactive tools</a:t>
            </a:r>
            <a:endParaRPr b="1" sz="2400" u="sng"/>
          </a:p>
        </p:txBody>
      </p:sp>
      <p:pic>
        <p:nvPicPr>
          <p:cNvPr descr="screenshot_ttb_detailed_view.JPG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25" y="1575950"/>
            <a:ext cx="6933695" cy="38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7956498" y="2968000"/>
            <a:ext cx="40830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6AA84F"/>
                </a:solidFill>
              </a:rPr>
              <a:t>Sales comparables</a:t>
            </a:r>
            <a:endParaRPr sz="1700">
              <a:solidFill>
                <a:srgbClr val="6AA84F"/>
              </a:solidFill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957562" y="3391175"/>
            <a:ext cx="4080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6AA84F"/>
                </a:solidFill>
              </a:rPr>
              <a:t>Mapping of properties</a:t>
            </a:r>
            <a:endParaRPr sz="1700">
              <a:solidFill>
                <a:srgbClr val="6AA84F"/>
              </a:solidFill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7956400" y="3866850"/>
            <a:ext cx="4080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6AA84F"/>
                </a:solidFill>
              </a:rPr>
              <a:t>Property profiles and additional reports</a:t>
            </a:r>
            <a:endParaRPr sz="1700">
              <a:solidFill>
                <a:srgbClr val="6AA84F"/>
              </a:solidFill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7956498" y="4324050"/>
            <a:ext cx="4080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6AA84F"/>
                </a:solidFill>
              </a:rPr>
              <a:t>Automatically refreshed data</a:t>
            </a:r>
            <a:endParaRPr sz="1700">
              <a:solidFill>
                <a:srgbClr val="6AA84F"/>
              </a:solidFill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7956498" y="4840950"/>
            <a:ext cx="40830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6AA84F"/>
                </a:solidFill>
              </a:rPr>
              <a:t>Interactive tools</a:t>
            </a:r>
            <a:endParaRPr sz="1700">
              <a:solidFill>
                <a:srgbClr val="6AA84F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7619175" y="3010100"/>
            <a:ext cx="337200" cy="287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619175" y="3500300"/>
            <a:ext cx="337200" cy="287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619175" y="3939600"/>
            <a:ext cx="337200" cy="287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7619175" y="4433825"/>
            <a:ext cx="337200" cy="287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619175" y="4934950"/>
            <a:ext cx="337200" cy="287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Shape 166"/>
          <p:cNvCxnSpPr/>
          <p:nvPr/>
        </p:nvCxnSpPr>
        <p:spPr>
          <a:xfrm>
            <a:off x="4526775" y="1317000"/>
            <a:ext cx="7508700" cy="0"/>
          </a:xfrm>
          <a:prstGeom prst="straightConnector1">
            <a:avLst/>
          </a:prstGeom>
          <a:noFill/>
          <a:ln cap="flat" cmpd="sng" w="28575">
            <a:solidFill>
              <a:srgbClr val="00A1C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5046325" y="5792900"/>
            <a:ext cx="6999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00">
                <a:solidFill>
                  <a:srgbClr val="00A1C9"/>
                </a:solidFill>
              </a:rPr>
              <a:t>Agent has access to the same tools and features as Title Rep</a:t>
            </a:r>
            <a:endParaRPr b="0" i="0" sz="2200" u="none" cap="none" strike="noStrike">
              <a:solidFill>
                <a:srgbClr val="00A1C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7668875" y="1804638"/>
            <a:ext cx="45231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✅ Title Rep can </a:t>
            </a:r>
            <a:r>
              <a:rPr b="1" i="1" lang="en-US" sz="1600">
                <a:solidFill>
                  <a:schemeClr val="lt1"/>
                </a:solidFill>
              </a:rPr>
              <a:t>share</a:t>
            </a:r>
            <a:r>
              <a:rPr lang="en-US" sz="1600">
                <a:solidFill>
                  <a:schemeClr val="lt1"/>
                </a:solidFill>
              </a:rPr>
              <a:t> searches with Agent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     within Title Toolbox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✅ Agent receives an email with a “hot link”</a:t>
            </a:r>
            <a:r>
              <a:rPr lang="en-US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     which takes them directly into the search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     within their account, </a:t>
            </a:r>
            <a:r>
              <a:rPr lang="en-US" sz="1600" u="sng">
                <a:solidFill>
                  <a:schemeClr val="lt1"/>
                </a:solidFill>
              </a:rPr>
              <a:t>without having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     </a:t>
            </a:r>
            <a:r>
              <a:rPr lang="en-US" sz="1600" u="sng">
                <a:solidFill>
                  <a:schemeClr val="lt1"/>
                </a:solidFill>
              </a:rPr>
              <a:t>to log-in</a:t>
            </a:r>
            <a:r>
              <a:rPr lang="en-US" sz="1600">
                <a:solidFill>
                  <a:schemeClr val="lt1"/>
                </a:solidFill>
              </a:rPr>
              <a:t>.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✅ Agent can save the search within their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     account, or save the results as a Farm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1399850" y="522250"/>
            <a:ext cx="10722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I</a:t>
            </a:r>
            <a:r>
              <a:rPr lang="en-US" sz="3200">
                <a:solidFill>
                  <a:schemeClr val="lt1"/>
                </a:solidFill>
              </a:rPr>
              <a:t>nteractive Tools           </a:t>
            </a:r>
            <a:r>
              <a:rPr b="1" i="1" lang="en-US" sz="3200">
                <a:solidFill>
                  <a:schemeClr val="lt1"/>
                </a:solidFill>
              </a:rPr>
              <a:t>Shared Searches</a:t>
            </a:r>
            <a:endParaRPr b="1" i="1" sz="3200"/>
          </a:p>
        </p:txBody>
      </p:sp>
      <p:pic>
        <p:nvPicPr>
          <p:cNvPr descr="icon_exclaimation.png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400" y="5609900"/>
            <a:ext cx="706800" cy="70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ttb_dash.JPG"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5450"/>
            <a:ext cx="7081270" cy="339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share_query.JPG"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400" y="2688675"/>
            <a:ext cx="4699050" cy="2570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Shape 178"/>
          <p:cNvCxnSpPr/>
          <p:nvPr/>
        </p:nvCxnSpPr>
        <p:spPr>
          <a:xfrm>
            <a:off x="5433450" y="1311100"/>
            <a:ext cx="6328200" cy="6000"/>
          </a:xfrm>
          <a:prstGeom prst="straightConnector1">
            <a:avLst/>
          </a:prstGeom>
          <a:noFill/>
          <a:ln cap="flat" cmpd="sng" w="28575">
            <a:solidFill>
              <a:srgbClr val="00A1C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7628550" y="1836500"/>
            <a:ext cx="4341600" cy="3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✅ Title Rep can </a:t>
            </a:r>
            <a:r>
              <a:rPr b="1" i="1" lang="en-US" sz="1700">
                <a:solidFill>
                  <a:schemeClr val="lt1"/>
                </a:solidFill>
              </a:rPr>
              <a:t>save</a:t>
            </a:r>
            <a:r>
              <a:rPr lang="en-US" sz="1700">
                <a:solidFill>
                  <a:schemeClr val="lt1"/>
                </a:solidFill>
              </a:rPr>
              <a:t> </a:t>
            </a:r>
            <a:r>
              <a:rPr b="1" i="1" lang="en-US" sz="1700">
                <a:solidFill>
                  <a:schemeClr val="lt1"/>
                </a:solidFill>
              </a:rPr>
              <a:t>farms</a:t>
            </a:r>
            <a:r>
              <a:rPr lang="en-US" sz="1700">
                <a:solidFill>
                  <a:schemeClr val="lt1"/>
                </a:solidFill>
              </a:rPr>
              <a:t> directly into</a:t>
            </a:r>
            <a:endParaRPr sz="1700">
              <a:solidFill>
                <a:schemeClr val="lt1"/>
              </a:solidFill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    Agent account</a:t>
            </a:r>
            <a:endParaRPr sz="17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✅ Farms can be filtered down to specific</a:t>
            </a:r>
            <a:endParaRPr sz="17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    lists of homeowners, such as:</a:t>
            </a:r>
            <a:endParaRPr sz="17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	  - </a:t>
            </a:r>
            <a:r>
              <a:rPr b="1" lang="en-US" sz="1600">
                <a:solidFill>
                  <a:schemeClr val="lt1"/>
                </a:solidFill>
              </a:rPr>
              <a:t>Absentee Owners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	  - </a:t>
            </a:r>
            <a:r>
              <a:rPr b="1" lang="en-US" sz="1600">
                <a:solidFill>
                  <a:schemeClr val="lt1"/>
                </a:solidFill>
              </a:rPr>
              <a:t>Empty Nesters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	  - </a:t>
            </a:r>
            <a:r>
              <a:rPr b="1" lang="en-US" sz="1600">
                <a:solidFill>
                  <a:schemeClr val="lt1"/>
                </a:solidFill>
              </a:rPr>
              <a:t>Next Sellers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✅ </a:t>
            </a:r>
            <a:r>
              <a:rPr lang="en-US" sz="1700">
                <a:solidFill>
                  <a:schemeClr val="lt1"/>
                </a:solidFill>
              </a:rPr>
              <a:t>See </a:t>
            </a:r>
            <a:r>
              <a:rPr b="1" lang="en-US" sz="1700" u="sng">
                <a:solidFill>
                  <a:schemeClr val="lt1"/>
                </a:solidFill>
              </a:rPr>
              <a:t>Dynamic Stats</a:t>
            </a:r>
            <a:r>
              <a:rPr lang="en-US" sz="1700">
                <a:solidFill>
                  <a:schemeClr val="lt1"/>
                </a:solidFill>
              </a:rPr>
              <a:t> on Saved Farms:</a:t>
            </a:r>
            <a:endParaRPr sz="17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          - </a:t>
            </a:r>
            <a:r>
              <a:rPr b="1" lang="en-US" sz="1600">
                <a:solidFill>
                  <a:schemeClr val="lt1"/>
                </a:solidFill>
              </a:rPr>
              <a:t>Turnover Rate &amp; Average Price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          - </a:t>
            </a:r>
            <a:r>
              <a:rPr b="1" lang="en-US" sz="1600">
                <a:solidFill>
                  <a:schemeClr val="lt1"/>
                </a:solidFill>
              </a:rPr>
              <a:t>Non-Owner Occupied ratio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412700" y="522250"/>
            <a:ext cx="10709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Interactive Tools</a:t>
            </a:r>
            <a:r>
              <a:rPr b="1" lang="en-US" sz="3200">
                <a:solidFill>
                  <a:schemeClr val="lt1"/>
                </a:solidFill>
              </a:rPr>
              <a:t>           </a:t>
            </a:r>
            <a:r>
              <a:rPr b="1" i="1" lang="en-US" sz="3200">
                <a:solidFill>
                  <a:schemeClr val="lt1"/>
                </a:solidFill>
              </a:rPr>
              <a:t>Saved Farms</a:t>
            </a:r>
            <a:endParaRPr sz="3200"/>
          </a:p>
        </p:txBody>
      </p:sp>
      <p:pic>
        <p:nvPicPr>
          <p:cNvPr descr="screenshot_ttb_dash.JP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5450"/>
            <a:ext cx="7081270" cy="339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/>
          <p:nvPr/>
        </p:nvCxnSpPr>
        <p:spPr>
          <a:xfrm>
            <a:off x="5433450" y="1311100"/>
            <a:ext cx="6328200" cy="6000"/>
          </a:xfrm>
          <a:prstGeom prst="straightConnector1">
            <a:avLst/>
          </a:prstGeom>
          <a:noFill/>
          <a:ln cap="flat" cmpd="sng" w="28575">
            <a:solidFill>
              <a:srgbClr val="00A1C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9675" y="2990100"/>
            <a:ext cx="4977500" cy="25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-157163" y="719138"/>
            <a:ext cx="1492200" cy="28740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563575" y="2665200"/>
            <a:ext cx="61752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✅ Up-to-date </a:t>
            </a:r>
            <a:r>
              <a:rPr b="1" i="1" lang="en-US" sz="2000">
                <a:solidFill>
                  <a:srgbClr val="FFFFFF"/>
                </a:solidFill>
              </a:rPr>
              <a:t>Dynamic Stats</a:t>
            </a:r>
            <a:r>
              <a:rPr lang="en-US" sz="2000">
                <a:solidFill>
                  <a:srgbClr val="FFFFFF"/>
                </a:solidFill>
              </a:rPr>
              <a:t>, </a:t>
            </a:r>
            <a:r>
              <a:rPr lang="en-US" sz="2000">
                <a:solidFill>
                  <a:srgbClr val="FFFFFF"/>
                </a:solidFill>
              </a:rPr>
              <a:t>including updated:</a:t>
            </a:r>
            <a:endParaRPr sz="20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	 </a:t>
            </a:r>
            <a:r>
              <a:rPr lang="en-US" sz="1600">
                <a:solidFill>
                  <a:schemeClr val="lt1"/>
                </a:solidFill>
              </a:rPr>
              <a:t>✅ Turnover rate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	 ✅ Non-owner occupied ratio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	 ✅ Average price</a:t>
            </a:r>
            <a:endParaRPr sz="1600">
              <a:solidFill>
                <a:schemeClr val="lt1"/>
              </a:solidFill>
            </a:endParaRPr>
          </a:p>
          <a:p>
            <a:pPr indent="0" lvl="0" marL="0" rtl="0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✅ List of properties that recently changed title</a:t>
            </a:r>
            <a:endParaRPr sz="20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✅ Quick link to view Property Profiles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>
            <a:off x="5055975" y="1673038"/>
            <a:ext cx="67710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Title Toolbox provides Agents with email updates on their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Saved Farms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whenever a title change occurs.</a:t>
            </a:r>
            <a:endParaRPr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399850" y="522250"/>
            <a:ext cx="10722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Email Notifications</a:t>
            </a:r>
            <a:r>
              <a:rPr b="1" lang="en-US" sz="3200">
                <a:solidFill>
                  <a:schemeClr val="lt1"/>
                </a:solidFill>
              </a:rPr>
              <a:t>     Updated </a:t>
            </a:r>
            <a:r>
              <a:rPr b="1" i="1" lang="en-US" sz="3200">
                <a:solidFill>
                  <a:schemeClr val="lt1"/>
                </a:solidFill>
              </a:rPr>
              <a:t>Dynamic Stats</a:t>
            </a:r>
            <a:r>
              <a:rPr b="1" lang="en-US" sz="3200">
                <a:solidFill>
                  <a:schemeClr val="lt1"/>
                </a:solidFill>
              </a:rPr>
              <a:t> by Email</a:t>
            </a:r>
            <a:endParaRPr i="1" sz="2600"/>
          </a:p>
        </p:txBody>
      </p:sp>
      <p:pic>
        <p:nvPicPr>
          <p:cNvPr descr="One.jpg" id="197" name="Shape 197"/>
          <p:cNvPicPr preferRelativeResize="0"/>
          <p:nvPr/>
        </p:nvPicPr>
        <p:blipFill rotWithShape="1">
          <a:blip r:embed="rId3">
            <a:alphaModFix/>
          </a:blip>
          <a:srcRect b="0" l="5926" r="17992" t="0"/>
          <a:stretch/>
        </p:blipFill>
        <p:spPr>
          <a:xfrm>
            <a:off x="847535" y="1229050"/>
            <a:ext cx="3757800" cy="301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.jpg" id="198" name="Shape 198"/>
          <p:cNvPicPr preferRelativeResize="0"/>
          <p:nvPr/>
        </p:nvPicPr>
        <p:blipFill rotWithShape="1">
          <a:blip r:embed="rId4">
            <a:alphaModFix/>
          </a:blip>
          <a:srcRect b="-3379" l="-6835" r="-25370" t="-58327"/>
          <a:stretch/>
        </p:blipFill>
        <p:spPr>
          <a:xfrm>
            <a:off x="590425" y="2901214"/>
            <a:ext cx="4968300" cy="361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Shape 199"/>
          <p:cNvCxnSpPr/>
          <p:nvPr/>
        </p:nvCxnSpPr>
        <p:spPr>
          <a:xfrm>
            <a:off x="5149925" y="1258575"/>
            <a:ext cx="6677100" cy="6300"/>
          </a:xfrm>
          <a:prstGeom prst="straightConnector1">
            <a:avLst/>
          </a:prstGeom>
          <a:noFill/>
          <a:ln cap="flat" cmpd="sng" w="28575">
            <a:solidFill>
              <a:srgbClr val="00A1C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anded Design Teal 16x9">
  <a:themeElements>
    <a:clrScheme name="Banded_Design_Teal">
      <a:dk1>
        <a:srgbClr val="363D3D"/>
      </a:dk1>
      <a:lt1>
        <a:srgbClr val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anded_Design_Teal">
      <a:dk1>
        <a:srgbClr val="363D3D"/>
      </a:dk1>
      <a:lt1>
        <a:srgbClr val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